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8" r:id="rId4"/>
    <p:sldId id="259" r:id="rId5"/>
    <p:sldId id="260" r:id="rId6"/>
    <p:sldId id="286" r:id="rId7"/>
    <p:sldId id="283" r:id="rId8"/>
    <p:sldId id="289" r:id="rId9"/>
    <p:sldId id="29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2" r:id="rId18"/>
    <p:sldId id="270" r:id="rId19"/>
    <p:sldId id="271" r:id="rId20"/>
    <p:sldId id="278" r:id="rId21"/>
    <p:sldId id="285" r:id="rId22"/>
    <p:sldId id="273" r:id="rId23"/>
    <p:sldId id="280" r:id="rId24"/>
    <p:sldId id="268" r:id="rId25"/>
    <p:sldId id="258" r:id="rId26"/>
    <p:sldId id="269" r:id="rId27"/>
    <p:sldId id="276" r:id="rId28"/>
    <p:sldId id="277" r:id="rId29"/>
    <p:sldId id="279" r:id="rId30"/>
    <p:sldId id="274" r:id="rId31"/>
    <p:sldId id="275" r:id="rId32"/>
    <p:sldId id="282" r:id="rId33"/>
    <p:sldId id="291" r:id="rId34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2-08T20:03:30" idx="1">
    <p:pos x="0" y="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3FDBD04-DAA4-4DB4-8104-DB8D2427B3E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1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311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2076840"/>
            <a:ext cx="26121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311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A44E0B-2749-48AA-ADDC-CCC846AE4C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94796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207684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947960" y="207684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A6A730-9FC2-46EE-8100-59D0E0B7C3F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1492920" y="160452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2376360" y="160452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207684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1492920" y="207684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2376360" y="2076840"/>
            <a:ext cx="8409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072A23F-B8A3-458E-A50A-6CBCB72C562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0560"/>
            <a:ext cx="2612160" cy="91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6C2F11D-3A65-4A9E-BD48-8E9CCB4F13E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16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79E1BE-6F9F-4E99-84FC-18A383D5CC4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27440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244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947960" y="1604520"/>
            <a:ext cx="127440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244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489F5B-956C-46B8-B454-F6FE63E24BD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2DE5006-25B6-4720-AF72-464D39C2ED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160" cy="6139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82B1CD-C297-44E4-9108-B235B34DB7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947960" y="1604520"/>
            <a:ext cx="127440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244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207684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A1BE514-152A-4BCA-BDCB-AF0B41A4CDA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27440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244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94796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947960" y="207684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AE6312-B83F-4079-9F51-2F01B1C65CC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947960" y="1604520"/>
            <a:ext cx="127440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2076840"/>
            <a:ext cx="261216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311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6FCCB2-43FE-4E54-BF67-3519E166056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3353040" y="1604520"/>
            <a:ext cx="261216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09480" y="2595240"/>
            <a:ext cx="5353560" cy="90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pl-P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</a:rPr>
              <a:t>&lt;stopka&gt;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l-P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C9D811-A153-4BC6-909F-9CDA6155B5B6}" type="slidenum">
              <a:rPr lang="pl-P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pl-P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</a:rPr>
              <a:t>&lt;data/godzina&gt;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Zolte Tlo Prezentacji PSD, darmowych wysokiej jakości szablonów PSD do  pobrania | Freepik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6600" b="1" spc="-1" dirty="0" smtClean="0">
                <a:solidFill>
                  <a:schemeClr val="dk1"/>
                </a:solidFill>
                <a:latin typeface="Calibri Light"/>
              </a:rPr>
              <a:t>Świetlicowe to i owo… </a:t>
            </a:r>
            <a:r>
              <a:rPr lang="pl-PL" sz="6600" b="1" spc="-1" dirty="0">
                <a:solidFill>
                  <a:schemeClr val="dk1"/>
                </a:solidFill>
                <a:latin typeface="Calibri Light"/>
              </a:rPr>
              <a:t>l</a:t>
            </a:r>
            <a:r>
              <a:rPr lang="pl-PL" sz="6600" b="1" strike="noStrike" spc="-1" dirty="0" smtClean="0">
                <a:solidFill>
                  <a:schemeClr val="dk1"/>
                </a:solidFill>
                <a:latin typeface="Calibri Light"/>
              </a:rPr>
              <a:t>istopad</a:t>
            </a:r>
            <a:endParaRPr lang="pl-PL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Obraz 44"/>
          <p:cNvPicPr/>
          <p:nvPr/>
        </p:nvPicPr>
        <p:blipFill>
          <a:blip r:embed="rId3"/>
          <a:stretch/>
        </p:blipFill>
        <p:spPr>
          <a:xfrm>
            <a:off x="1080000" y="1689120"/>
            <a:ext cx="10230120" cy="479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Światowy Dzień Pluszowego Misia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Symbol zastępczy zawartości 3"/>
          <p:cNvPicPr/>
          <p:nvPr/>
        </p:nvPicPr>
        <p:blipFill>
          <a:blip r:embed="rId3"/>
          <a:stretch/>
        </p:blipFill>
        <p:spPr>
          <a:xfrm>
            <a:off x="8764741" y="7937"/>
            <a:ext cx="3425579" cy="2547280"/>
          </a:xfrm>
          <a:prstGeom prst="rect">
            <a:avLst/>
          </a:prstGeom>
          <a:ln w="0">
            <a:noFill/>
          </a:ln>
        </p:spPr>
      </p:pic>
      <p:sp>
        <p:nvSpPr>
          <p:cNvPr id="74" name="Prostokąt 4"/>
          <p:cNvSpPr/>
          <p:nvPr/>
        </p:nvSpPr>
        <p:spPr>
          <a:xfrm>
            <a:off x="731520" y="2076840"/>
            <a:ext cx="4560008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tahoma"/>
              </a:rPr>
              <a:t>Światowy Dzień Pluszowego Misia - gazetki tematyczne, wystawa misiów, </a:t>
            </a:r>
            <a:r>
              <a:rPr lang="pl-PL" sz="1800" b="0" strike="noStrike" spc="-1" dirty="0" smtClean="0">
                <a:solidFill>
                  <a:srgbClr val="000000"/>
                </a:solidFill>
                <a:latin typeface="tahoma"/>
              </a:rPr>
              <a:t>prezentacja</a:t>
            </a:r>
          </a:p>
          <a:p>
            <a:pPr defTabSz="914400">
              <a:lnSpc>
                <a:spcPct val="100000"/>
              </a:lnSpc>
            </a:pPr>
            <a:r>
              <a:rPr lang="pl-PL" sz="1800" b="0" strike="noStrike" spc="-1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pl-PL" sz="1800" b="0" strike="noStrike" spc="-1" dirty="0">
                <a:solidFill>
                  <a:srgbClr val="000000"/>
                </a:solidFill>
                <a:latin typeface="tahoma"/>
              </a:rPr>
              <a:t>w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tahoma"/>
              </a:rPr>
              <a:t>genially</a:t>
            </a:r>
            <a:r>
              <a:rPr lang="pl-PL" sz="1800" b="0" strike="noStrike" spc="-1" dirty="0">
                <a:solidFill>
                  <a:srgbClr val="000000"/>
                </a:solidFill>
                <a:latin typeface="tahoma"/>
              </a:rPr>
              <a:t>, zabawy umysłowe; quizy, gra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tahoma"/>
              </a:rPr>
              <a:t>memory</a:t>
            </a:r>
            <a:r>
              <a:rPr lang="pl-PL" sz="1800" b="0" strike="noStrike" spc="-1" dirty="0">
                <a:solidFill>
                  <a:srgbClr val="000000"/>
                </a:solidFill>
                <a:latin typeface="tahoma"/>
              </a:rPr>
              <a:t>. Film na portalu DIY Dla Każdego Kreatywne Prace Twórcze - Plastelinowy Miś; lepimy z plasteliny przy piosenkach o misiach np. ,,Jadą, jadą misie'', ,,Stary niedźwiedź". Animacja o szacunku dla cudzej własności: ,,Złotowłosa i trzy misie''. Historia pochodzenia święta - tablica z materiałami edukacyjnymi, metoda CLIL i film edukacyjny: ,,Historia pluszowego misia''. </a:t>
            </a:r>
            <a:endParaRPr lang="pl-PL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44658" y="3750260"/>
            <a:ext cx="4047342" cy="3035507"/>
          </a:xfrm>
          <a:prstGeom prst="rect">
            <a:avLst/>
          </a:prstGeom>
        </p:spPr>
      </p:pic>
      <p:sp>
        <p:nvSpPr>
          <p:cNvPr id="3" name="AutoShape 2" descr="Ślicznej Miś Chłopiec Bezszwowy Tło Ilustracja Wektor - Ilustracja złożonej  z gwiazdy, dziecko: 982237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8830" y="1385560"/>
            <a:ext cx="3959903" cy="3306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Dzień Tabliczki Mnożenia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rostokąt 2"/>
          <p:cNvSpPr/>
          <p:nvPr/>
        </p:nvSpPr>
        <p:spPr>
          <a:xfrm rot="21039000">
            <a:off x="455760" y="1559160"/>
            <a:ext cx="343404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tahoma"/>
              </a:rPr>
              <a:t>Światowy Dzień Tabliczki Mnożenia - zabawy matematyczne, gry planszowe, memory, pusy, gazetka tematyczna, tabliczka mnożenia na word wallu - zabawy komputerowe. </a:t>
            </a: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" name="Obraz 3"/>
          <p:cNvPicPr/>
          <p:nvPr/>
        </p:nvPicPr>
        <p:blipFill>
          <a:blip r:embed="rId2"/>
          <a:stretch/>
        </p:blipFill>
        <p:spPr>
          <a:xfrm>
            <a:off x="4035240" y="1282680"/>
            <a:ext cx="5263560" cy="3709080"/>
          </a:xfrm>
          <a:prstGeom prst="rect">
            <a:avLst/>
          </a:prstGeom>
          <a:ln w="0">
            <a:noFill/>
          </a:ln>
        </p:spPr>
      </p:pic>
      <p:pic>
        <p:nvPicPr>
          <p:cNvPr id="78" name="Obraz 4"/>
          <p:cNvPicPr/>
          <p:nvPr/>
        </p:nvPicPr>
        <p:blipFill>
          <a:blip r:embed="rId3"/>
          <a:stretch/>
        </p:blipFill>
        <p:spPr>
          <a:xfrm>
            <a:off x="9497520" y="745560"/>
            <a:ext cx="2661120" cy="5276160"/>
          </a:xfrm>
          <a:prstGeom prst="rect">
            <a:avLst/>
          </a:prstGeom>
          <a:ln w="0">
            <a:noFill/>
          </a:ln>
        </p:spPr>
      </p:pic>
      <p:pic>
        <p:nvPicPr>
          <p:cNvPr id="79" name="Obraz 5"/>
          <p:cNvPicPr/>
          <p:nvPr/>
        </p:nvPicPr>
        <p:blipFill>
          <a:blip r:embed="rId4"/>
          <a:stretch/>
        </p:blipFill>
        <p:spPr>
          <a:xfrm>
            <a:off x="249480" y="4245480"/>
            <a:ext cx="4264560" cy="2611080"/>
          </a:xfrm>
          <a:prstGeom prst="rect">
            <a:avLst/>
          </a:prstGeom>
          <a:ln w="0">
            <a:noFill/>
          </a:ln>
        </p:spPr>
      </p:pic>
      <p:pic>
        <p:nvPicPr>
          <p:cNvPr id="80" name="Symbol zastępczy zawartości 3"/>
          <p:cNvPicPr/>
          <p:nvPr/>
        </p:nvPicPr>
        <p:blipFill>
          <a:blip r:embed="rId5"/>
          <a:stretch/>
        </p:blipFill>
        <p:spPr>
          <a:xfrm rot="10800000">
            <a:off x="4517280" y="4403520"/>
            <a:ext cx="3784320" cy="245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Plakat Streszczenie zielone tło trójkąt - PIXERS.PL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6600" b="1" strike="noStrike" spc="-1" dirty="0">
                <a:solidFill>
                  <a:schemeClr val="dk1"/>
                </a:solidFill>
                <a:latin typeface="Calibri Light"/>
              </a:rPr>
              <a:t>Szkolne Dni Profilaktyki </a:t>
            </a:r>
            <a:r>
              <a:rPr lang="pl-PL" sz="6600" b="1" strike="noStrike" spc="-1" dirty="0" smtClean="0">
                <a:solidFill>
                  <a:schemeClr val="dk1"/>
                </a:solidFill>
                <a:latin typeface="Calibri Light"/>
              </a:rPr>
              <a:t/>
            </a:r>
            <a:br>
              <a:rPr lang="pl-PL" sz="6600" b="1" strike="noStrike" spc="-1" dirty="0" smtClean="0">
                <a:solidFill>
                  <a:schemeClr val="dk1"/>
                </a:solidFill>
                <a:latin typeface="Calibri Light"/>
              </a:rPr>
            </a:br>
            <a:r>
              <a:rPr lang="pl-PL" sz="3200" b="1" strike="noStrike" spc="-1" dirty="0" smtClean="0">
                <a:solidFill>
                  <a:srgbClr val="FF0000"/>
                </a:solidFill>
                <a:latin typeface="Calibri Light"/>
              </a:rPr>
              <a:t>„</a:t>
            </a:r>
            <a:r>
              <a:rPr lang="pl-PL" sz="3200" b="1" strike="noStrike" spc="-1" dirty="0">
                <a:solidFill>
                  <a:srgbClr val="FF0000"/>
                </a:solidFill>
                <a:latin typeface="Calibri Light"/>
              </a:rPr>
              <a:t>Zamiast ekranu - życie w realu” </a:t>
            </a:r>
            <a:r>
              <a:rPr lang="pl-PL" sz="3200" b="1" spc="-1" dirty="0">
                <a:latin typeface="Calibri Light"/>
              </a:rPr>
              <a:t>-</a:t>
            </a:r>
            <a:r>
              <a:rPr lang="pl-PL" sz="3200" b="1" strike="noStrike" spc="-1" dirty="0" smtClean="0">
                <a:solidFill>
                  <a:srgbClr val="FF0000"/>
                </a:solidFill>
                <a:latin typeface="Calibri Light"/>
              </a:rPr>
              <a:t> </a:t>
            </a:r>
            <a:r>
              <a:rPr lang="pl-PL" sz="2400" b="1" strike="noStrike" spc="-1" dirty="0" smtClean="0">
                <a:solidFill>
                  <a:schemeClr val="dk1"/>
                </a:solidFill>
                <a:latin typeface="Calibri Light"/>
              </a:rPr>
              <a:t>pasje, </a:t>
            </a:r>
            <a:r>
              <a:rPr lang="pl-PL" sz="2400" b="1" strike="noStrike" spc="-1" dirty="0">
                <a:solidFill>
                  <a:schemeClr val="dk1"/>
                </a:solidFill>
                <a:latin typeface="Calibri Light"/>
              </a:rPr>
              <a:t>konkurs plastyczny, </a:t>
            </a:r>
            <a:r>
              <a:rPr lang="pl-PL" sz="2400" b="1" strike="noStrike" spc="-1" dirty="0" err="1" smtClean="0">
                <a:solidFill>
                  <a:schemeClr val="dk1"/>
                </a:solidFill>
                <a:latin typeface="Calibri Light"/>
              </a:rPr>
              <a:t>challange</a:t>
            </a:r>
            <a:r>
              <a:rPr lang="pl-PL" sz="2400" b="1" spc="-1" dirty="0" smtClean="0">
                <a:solidFill>
                  <a:schemeClr val="dk1"/>
                </a:solidFill>
                <a:latin typeface="Calibri Light"/>
              </a:rPr>
              <a:t>, zainteresowania i zawody.</a:t>
            </a:r>
            <a:endParaRPr lang="pl-PL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Obraz 4"/>
          <p:cNvPicPr/>
          <p:nvPr/>
        </p:nvPicPr>
        <p:blipFill>
          <a:blip r:embed="rId3"/>
          <a:stretch/>
        </p:blipFill>
        <p:spPr>
          <a:xfrm>
            <a:off x="7821360" y="1576080"/>
            <a:ext cx="3949920" cy="5280480"/>
          </a:xfrm>
          <a:prstGeom prst="rect">
            <a:avLst/>
          </a:prstGeom>
          <a:ln w="0">
            <a:noFill/>
          </a:ln>
        </p:spPr>
      </p:pic>
      <p:pic>
        <p:nvPicPr>
          <p:cNvPr id="84" name="Symbol zastępczy zawartości 3"/>
          <p:cNvPicPr/>
          <p:nvPr/>
        </p:nvPicPr>
        <p:blipFill>
          <a:blip r:embed="rId4"/>
          <a:stretch/>
        </p:blipFill>
        <p:spPr>
          <a:xfrm>
            <a:off x="838080" y="1845000"/>
            <a:ext cx="4858920" cy="433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Zielony Tło, 220000+ Zielony Obrazy tła do pobrania za darmo"/>
          <p:cNvPicPr/>
          <p:nvPr/>
        </p:nvPicPr>
        <p:blipFill>
          <a:blip r:embed="rId2"/>
          <a:stretch/>
        </p:blipFill>
        <p:spPr>
          <a:xfrm>
            <a:off x="0" y="-674557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Pasje Pani Beatki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rostokąt 3"/>
          <p:cNvSpPr/>
          <p:nvPr/>
        </p:nvSpPr>
        <p:spPr>
          <a:xfrm>
            <a:off x="4871520" y="58680"/>
            <a:ext cx="7187760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222222"/>
                </a:solidFill>
                <a:latin typeface="Arial"/>
              </a:rPr>
              <a:t>Uczniowie ze  świetlicy szkolnej uczestniczyli w spotkaniu z p. Beatą, która jest nauczycielem geografii i przyrody. Zapoznała dzieci ze swoimi zainteresowaniami takimi jak </a:t>
            </a:r>
            <a:r>
              <a:rPr lang="pl-PL" sz="1800" b="1" strike="noStrike" spc="-1" dirty="0">
                <a:solidFill>
                  <a:srgbClr val="222222"/>
                </a:solidFill>
                <a:latin typeface="Arial"/>
              </a:rPr>
              <a:t>malarstwo, astronomia </a:t>
            </a:r>
            <a:r>
              <a:rPr lang="pl-PL" sz="1800" b="0" strike="noStrike" spc="-1" dirty="0">
                <a:solidFill>
                  <a:srgbClr val="222222"/>
                </a:solidFill>
                <a:latin typeface="Arial"/>
              </a:rPr>
              <a:t>oraz </a:t>
            </a:r>
            <a:r>
              <a:rPr lang="pl-PL" sz="1800" b="1" strike="noStrike" spc="-1" dirty="0">
                <a:solidFill>
                  <a:srgbClr val="222222"/>
                </a:solidFill>
                <a:latin typeface="Arial"/>
              </a:rPr>
              <a:t>mediewistyka. </a:t>
            </a:r>
            <a:r>
              <a:rPr lang="pl-PL" sz="1800" b="0" strike="noStrike" spc="-1" dirty="0">
                <a:solidFill>
                  <a:srgbClr val="222222"/>
                </a:solidFill>
                <a:latin typeface="Arial"/>
              </a:rPr>
              <a:t>Aby zaciekawić uczniów zapoznała ich z budową teleskopu, opowiedziała w jaki sposób obserwuje przez niego ciała niebieskie, przedstawiła jak można ustalić położenie ciał niebieskich w danym miesiącu i dniu. By urozmaicić wykład dzieci mogły zrelaksować się wyświetlonymi z projektora obrazami mgławic.  Następnie Pani Beata opowiedziała o swojej kolejnej pasji jakim jest malarstwo. Pokazała jak tworzy  podobrazia, czym nakłada farby i jaki styl w malarstwie prezentują jej obrazy, których zdjęcia przedstawiła dzieciom. Na zakończenie opowiedziała o swojej 3 pasji jaka jest mediewistyka, jak zaciekawiła się ta dziedziną historii i jakie ciekawe pozycje książkowe ostatnio przeczytała. Na zakończenie zachęciła wszystkich do pielęgnowania zainteresowań by były odskocznią od codzienności i sprawiały nam radość. Dzieciom podobały się dyskusje dotyczące  każdej dziedziny, zadawały dużo pytań. Najbardziej jednak zainteresowane były malowaniem obrazów i tym dlaczego noszą takie tytuły. Być może to spotkanie zainspiruje kogoś do  spędzania wolnego czasu w ciekawy sposób.</a:t>
            </a:r>
            <a:endParaRPr lang="pl-PL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Obraz 4"/>
          <p:cNvPicPr/>
          <p:nvPr/>
        </p:nvPicPr>
        <p:blipFill>
          <a:blip r:embed="rId3"/>
          <a:stretch/>
        </p:blipFill>
        <p:spPr>
          <a:xfrm>
            <a:off x="213090" y="2788170"/>
            <a:ext cx="4527030" cy="308848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raz 1"/>
          <p:cNvPicPr/>
          <p:nvPr/>
        </p:nvPicPr>
        <p:blipFill>
          <a:blip r:embed="rId2"/>
          <a:stretch/>
        </p:blipFill>
        <p:spPr>
          <a:xfrm>
            <a:off x="3167280" y="0"/>
            <a:ext cx="3165840" cy="6856560"/>
          </a:xfrm>
          <a:prstGeom prst="rect">
            <a:avLst/>
          </a:prstGeom>
          <a:ln w="0">
            <a:noFill/>
          </a:ln>
        </p:spPr>
      </p:pic>
      <p:pic>
        <p:nvPicPr>
          <p:cNvPr id="90" name="Obraz 2"/>
          <p:cNvPicPr/>
          <p:nvPr/>
        </p:nvPicPr>
        <p:blipFill>
          <a:blip r:embed="rId3"/>
          <a:stretch/>
        </p:blipFill>
        <p:spPr>
          <a:xfrm>
            <a:off x="0" y="0"/>
            <a:ext cx="3165840" cy="6856560"/>
          </a:xfrm>
          <a:prstGeom prst="rect">
            <a:avLst/>
          </a:prstGeom>
          <a:ln w="0">
            <a:noFill/>
          </a:ln>
        </p:spPr>
      </p:pic>
      <p:pic>
        <p:nvPicPr>
          <p:cNvPr id="91" name="Obraz 3"/>
          <p:cNvPicPr/>
          <p:nvPr/>
        </p:nvPicPr>
        <p:blipFill>
          <a:blip r:embed="rId4"/>
          <a:stretch/>
        </p:blipFill>
        <p:spPr>
          <a:xfrm>
            <a:off x="6334560" y="3042720"/>
            <a:ext cx="5855760" cy="3813840"/>
          </a:xfrm>
          <a:prstGeom prst="rect">
            <a:avLst/>
          </a:prstGeom>
          <a:ln w="0">
            <a:noFill/>
          </a:ln>
        </p:spPr>
      </p:pic>
      <p:pic>
        <p:nvPicPr>
          <p:cNvPr id="92" name="Obraz 4"/>
          <p:cNvPicPr/>
          <p:nvPr/>
        </p:nvPicPr>
        <p:blipFill>
          <a:blip r:embed="rId5"/>
          <a:stretch/>
        </p:blipFill>
        <p:spPr>
          <a:xfrm>
            <a:off x="6334560" y="0"/>
            <a:ext cx="5855760" cy="3041280"/>
          </a:xfrm>
          <a:prstGeom prst="rect">
            <a:avLst/>
          </a:prstGeom>
          <a:ln w="0">
            <a:noFill/>
          </a:ln>
        </p:spPr>
      </p:pic>
      <p:sp>
        <p:nvSpPr>
          <p:cNvPr id="2" name="pole tekstowe 1"/>
          <p:cNvSpPr txBox="1"/>
          <p:nvPr/>
        </p:nvSpPr>
        <p:spPr>
          <a:xfrm flipH="1">
            <a:off x="254833" y="464695"/>
            <a:ext cx="3162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Pasje Pani Beatki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Zielony Tło, 220000+ Zielony Obrazy tła do pobrania za darmo"/>
          <p:cNvPicPr/>
          <p:nvPr/>
        </p:nvPicPr>
        <p:blipFill>
          <a:blip r:embed="rId2"/>
          <a:stretch/>
        </p:blipFill>
        <p:spPr>
          <a:xfrm>
            <a:off x="0" y="-569625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79664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Pasje Pani 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Grażynki</a:t>
            </a:r>
            <a:r>
              <a:rPr lang="pl-PL" spc="-1" dirty="0" smtClean="0">
                <a:solidFill>
                  <a:schemeClr val="dk1"/>
                </a:solidFill>
                <a:latin typeface="Calibri Light"/>
              </a:rPr>
              <a:t>-podróżowanie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Obraz 2"/>
          <p:cNvPicPr/>
          <p:nvPr/>
        </p:nvPicPr>
        <p:blipFill>
          <a:blip r:embed="rId3"/>
          <a:stretch/>
        </p:blipFill>
        <p:spPr>
          <a:xfrm>
            <a:off x="126000" y="3752280"/>
            <a:ext cx="4916880" cy="2790360"/>
          </a:xfrm>
          <a:prstGeom prst="rect">
            <a:avLst/>
          </a:prstGeom>
          <a:ln w="0">
            <a:noFill/>
          </a:ln>
        </p:spPr>
      </p:pic>
      <p:pic>
        <p:nvPicPr>
          <p:cNvPr id="96" name="Obraz 3"/>
          <p:cNvPicPr/>
          <p:nvPr/>
        </p:nvPicPr>
        <p:blipFill>
          <a:blip r:embed="rId4"/>
          <a:stretch/>
        </p:blipFill>
        <p:spPr>
          <a:xfrm>
            <a:off x="5635080" y="613440"/>
            <a:ext cx="6555240" cy="3279240"/>
          </a:xfrm>
          <a:prstGeom prst="rect">
            <a:avLst/>
          </a:prstGeom>
          <a:ln w="0">
            <a:noFill/>
          </a:ln>
        </p:spPr>
      </p:pic>
      <p:pic>
        <p:nvPicPr>
          <p:cNvPr id="97" name="Obraz 4"/>
          <p:cNvPicPr/>
          <p:nvPr/>
        </p:nvPicPr>
        <p:blipFill>
          <a:blip r:embed="rId5"/>
          <a:stretch/>
        </p:blipFill>
        <p:spPr>
          <a:xfrm>
            <a:off x="5635080" y="3752280"/>
            <a:ext cx="6555240" cy="302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Zielony Tło, 220000+ Zielony Obrazy tła do pobrania za darmo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Pasje Pani 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Renatki - </a:t>
            </a:r>
            <a:r>
              <a:rPr lang="pl-PL" sz="4400" b="0" strike="noStrike" spc="-1" dirty="0" err="1" smtClean="0">
                <a:solidFill>
                  <a:schemeClr val="dk1"/>
                </a:solidFill>
                <a:latin typeface="Calibri Light"/>
              </a:rPr>
              <a:t>decoupage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Obraz 3"/>
          <p:cNvPicPr/>
          <p:nvPr/>
        </p:nvPicPr>
        <p:blipFill>
          <a:blip r:embed="rId3"/>
          <a:stretch/>
        </p:blipFill>
        <p:spPr>
          <a:xfrm>
            <a:off x="9214649" y="1858780"/>
            <a:ext cx="2976030" cy="4997780"/>
          </a:xfrm>
          <a:prstGeom prst="rect">
            <a:avLst/>
          </a:prstGeom>
          <a:ln w="0"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1884" y="1520315"/>
            <a:ext cx="4652765" cy="3099683"/>
          </a:xfrm>
          <a:prstGeom prst="rect">
            <a:avLst/>
          </a:prstGeom>
        </p:spPr>
      </p:pic>
      <p:pic>
        <p:nvPicPr>
          <p:cNvPr id="100" name="Obraz 2"/>
          <p:cNvPicPr/>
          <p:nvPr/>
        </p:nvPicPr>
        <p:blipFill>
          <a:blip r:embed="rId5"/>
          <a:stretch/>
        </p:blipFill>
        <p:spPr>
          <a:xfrm>
            <a:off x="0" y="3717560"/>
            <a:ext cx="5846164" cy="313899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763130" y="365040"/>
            <a:ext cx="10514160" cy="110399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800" b="1" strike="noStrike" spc="-1" dirty="0">
                <a:solidFill>
                  <a:schemeClr val="dk1"/>
                </a:solidFill>
                <a:latin typeface="Calibri Light"/>
              </a:rPr>
              <a:t>Konkurs </a:t>
            </a:r>
            <a:r>
              <a:rPr lang="pl-PL" sz="2800" b="1" strike="noStrike" spc="-1" dirty="0" smtClean="0">
                <a:solidFill>
                  <a:schemeClr val="dk1"/>
                </a:solidFill>
                <a:latin typeface="Calibri Light"/>
              </a:rPr>
              <a:t>plastyczny – „Mój czas OFF LINE, co robię zamiast Internetu” – dzieci ze świetlicy przygotowały 24 prace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.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Obraz 2"/>
          <p:cNvPicPr/>
          <p:nvPr/>
        </p:nvPicPr>
        <p:blipFill>
          <a:blip r:embed="rId3"/>
          <a:stretch/>
        </p:blipFill>
        <p:spPr>
          <a:xfrm rot="10800000">
            <a:off x="5851801" y="1689120"/>
            <a:ext cx="5986275" cy="4634546"/>
          </a:xfrm>
          <a:prstGeom prst="rect">
            <a:avLst/>
          </a:prstGeom>
          <a:ln w="0">
            <a:noFill/>
          </a:ln>
        </p:spPr>
      </p:pic>
      <p:pic>
        <p:nvPicPr>
          <p:cNvPr id="120" name="Obraz 3"/>
          <p:cNvPicPr/>
          <p:nvPr/>
        </p:nvPicPr>
        <p:blipFill>
          <a:blip r:embed="rId4"/>
          <a:stretch/>
        </p:blipFill>
        <p:spPr>
          <a:xfrm rot="10800000">
            <a:off x="1440" y="1692000"/>
            <a:ext cx="5013720" cy="516600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Fototapeta błękitne tło wek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1" strike="noStrike" spc="-1" dirty="0" err="1" smtClean="0">
                <a:solidFill>
                  <a:schemeClr val="dk1"/>
                </a:solidFill>
                <a:latin typeface="Calibri Light"/>
              </a:rPr>
              <a:t>Challange</a:t>
            </a:r>
            <a:r>
              <a:rPr lang="pl-PL" sz="4400" b="1" strike="noStrike" spc="-1" dirty="0" smtClean="0">
                <a:solidFill>
                  <a:schemeClr val="dk1"/>
                </a:solidFill>
                <a:latin typeface="Calibri Light"/>
              </a:rPr>
              <a:t> - zabawy </a:t>
            </a:r>
            <a:r>
              <a:rPr lang="pl-PL" sz="4400" b="1" strike="noStrike" spc="-1" dirty="0">
                <a:solidFill>
                  <a:schemeClr val="dk1"/>
                </a:solidFill>
                <a:latin typeface="Calibri Light"/>
              </a:rPr>
              <a:t>sportowe na holu </a:t>
            </a:r>
            <a:r>
              <a:rPr lang="pl-PL" sz="4400" b="1" strike="noStrike" spc="-1" dirty="0" smtClean="0">
                <a:solidFill>
                  <a:schemeClr val="dk1"/>
                </a:solidFill>
                <a:latin typeface="Calibri Light"/>
              </a:rPr>
              <a:t>świetlicy </a:t>
            </a:r>
            <a:endParaRPr lang="pl-PL" sz="44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Symbol zastępczy zawartości 3"/>
          <p:cNvPicPr/>
          <p:nvPr/>
        </p:nvPicPr>
        <p:blipFill>
          <a:blip r:embed="rId2"/>
          <a:stretch/>
        </p:blipFill>
        <p:spPr>
          <a:xfrm>
            <a:off x="91440" y="1690560"/>
            <a:ext cx="6321960" cy="4759920"/>
          </a:xfrm>
          <a:prstGeom prst="rect">
            <a:avLst/>
          </a:prstGeom>
          <a:ln w="0">
            <a:noFill/>
          </a:ln>
        </p:spPr>
      </p:pic>
      <p:pic>
        <p:nvPicPr>
          <p:cNvPr id="113" name="Obraz 4"/>
          <p:cNvPicPr/>
          <p:nvPr/>
        </p:nvPicPr>
        <p:blipFill>
          <a:blip r:embed="rId3"/>
          <a:stretch/>
        </p:blipFill>
        <p:spPr>
          <a:xfrm>
            <a:off x="6537600" y="1761480"/>
            <a:ext cx="5460840" cy="461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 err="1" smtClean="0">
                <a:solidFill>
                  <a:schemeClr val="dk1"/>
                </a:solidFill>
                <a:latin typeface="Calibri Light"/>
              </a:rPr>
              <a:t>Challange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 - zabawy </a:t>
            </a: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z chustą animacyjną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Obraz 2"/>
          <p:cNvPicPr/>
          <p:nvPr/>
        </p:nvPicPr>
        <p:blipFill>
          <a:blip r:embed="rId3"/>
          <a:stretch/>
        </p:blipFill>
        <p:spPr>
          <a:xfrm>
            <a:off x="91440" y="3944520"/>
            <a:ext cx="5785560" cy="2671200"/>
          </a:xfrm>
          <a:prstGeom prst="rect">
            <a:avLst/>
          </a:prstGeom>
          <a:ln w="0">
            <a:noFill/>
          </a:ln>
        </p:spPr>
      </p:pic>
      <p:pic>
        <p:nvPicPr>
          <p:cNvPr id="116" name="Obraz 3"/>
          <p:cNvPicPr/>
          <p:nvPr/>
        </p:nvPicPr>
        <p:blipFill>
          <a:blip r:embed="rId4"/>
          <a:stretch/>
        </p:blipFill>
        <p:spPr>
          <a:xfrm>
            <a:off x="5878440" y="2252160"/>
            <a:ext cx="6313560" cy="3027240"/>
          </a:xfrm>
          <a:prstGeom prst="rect">
            <a:avLst/>
          </a:prstGeom>
          <a:ln w="0">
            <a:noFill/>
          </a:ln>
        </p:spPr>
      </p:pic>
      <p:pic>
        <p:nvPicPr>
          <p:cNvPr id="117" name="Obraz 4"/>
          <p:cNvPicPr/>
          <p:nvPr/>
        </p:nvPicPr>
        <p:blipFill>
          <a:blip r:embed="rId5"/>
          <a:stretch/>
        </p:blipFill>
        <p:spPr>
          <a:xfrm>
            <a:off x="349920" y="1308600"/>
            <a:ext cx="5085360" cy="234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Dzień Wynalazków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Symbol zastępczy zawartości 3"/>
          <p:cNvPicPr/>
          <p:nvPr/>
        </p:nvPicPr>
        <p:blipFill>
          <a:blip r:embed="rId2"/>
          <a:stretch/>
        </p:blipFill>
        <p:spPr>
          <a:xfrm>
            <a:off x="633240" y="2567880"/>
            <a:ext cx="3581640" cy="3322080"/>
          </a:xfrm>
          <a:prstGeom prst="rect">
            <a:avLst/>
          </a:prstGeom>
          <a:ln w="0">
            <a:noFill/>
          </a:ln>
        </p:spPr>
      </p:pic>
      <p:pic>
        <p:nvPicPr>
          <p:cNvPr id="48" name="Obraz 4"/>
          <p:cNvPicPr/>
          <p:nvPr/>
        </p:nvPicPr>
        <p:blipFill>
          <a:blip r:embed="rId3"/>
          <a:stretch/>
        </p:blipFill>
        <p:spPr>
          <a:xfrm>
            <a:off x="4543560" y="1520280"/>
            <a:ext cx="3623760" cy="4800600"/>
          </a:xfrm>
          <a:prstGeom prst="rect">
            <a:avLst/>
          </a:prstGeom>
          <a:ln w="0">
            <a:noFill/>
          </a:ln>
        </p:spPr>
      </p:pic>
      <p:pic>
        <p:nvPicPr>
          <p:cNvPr id="49" name="Obraz 5"/>
          <p:cNvPicPr/>
          <p:nvPr/>
        </p:nvPicPr>
        <p:blipFill>
          <a:blip r:embed="rId4"/>
          <a:stretch/>
        </p:blipFill>
        <p:spPr>
          <a:xfrm>
            <a:off x="8496000" y="1376640"/>
            <a:ext cx="3437640" cy="483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Tła fotograficzne różowe kwiaty CL 977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 err="1" smtClean="0">
                <a:solidFill>
                  <a:schemeClr val="dk1"/>
                </a:solidFill>
                <a:latin typeface="Calibri Light"/>
              </a:rPr>
              <a:t>Challange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 - tańce </a:t>
            </a: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na korytarzu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Symbol zastępczy zawartości 3"/>
          <p:cNvPicPr/>
          <p:nvPr/>
        </p:nvPicPr>
        <p:blipFill>
          <a:blip r:embed="rId3"/>
          <a:stretch/>
        </p:blipFill>
        <p:spPr>
          <a:xfrm>
            <a:off x="179280" y="2869200"/>
            <a:ext cx="4592520" cy="3810600"/>
          </a:xfrm>
          <a:prstGeom prst="rect">
            <a:avLst/>
          </a:prstGeom>
          <a:ln w="0">
            <a:noFill/>
          </a:ln>
        </p:spPr>
      </p:pic>
      <p:pic>
        <p:nvPicPr>
          <p:cNvPr id="154" name="Obraz 4"/>
          <p:cNvPicPr/>
          <p:nvPr/>
        </p:nvPicPr>
        <p:blipFill>
          <a:blip r:embed="rId4"/>
          <a:stretch/>
        </p:blipFill>
        <p:spPr>
          <a:xfrm>
            <a:off x="7848720" y="3468240"/>
            <a:ext cx="4341960" cy="3268800"/>
          </a:xfrm>
          <a:prstGeom prst="rect">
            <a:avLst/>
          </a:prstGeom>
          <a:ln w="0">
            <a:noFill/>
          </a:ln>
        </p:spPr>
      </p:pic>
      <p:pic>
        <p:nvPicPr>
          <p:cNvPr id="155" name="Obraz 5"/>
          <p:cNvPicPr/>
          <p:nvPr/>
        </p:nvPicPr>
        <p:blipFill>
          <a:blip r:embed="rId5"/>
          <a:stretch/>
        </p:blipFill>
        <p:spPr>
          <a:xfrm>
            <a:off x="3591360" y="1418760"/>
            <a:ext cx="5322600" cy="480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4051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Challange</a:t>
            </a:r>
            <a:r>
              <a:rPr lang="pl-PL" dirty="0" smtClean="0"/>
              <a:t> – gry na holu świetlicy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4415" y="3397094"/>
            <a:ext cx="3955321" cy="29664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069" y="1848110"/>
            <a:ext cx="5494312" cy="45254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2341" y="2153233"/>
            <a:ext cx="5168880" cy="4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5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/>
            </a:gs>
            <a:gs pos="74000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24280" y="-31428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800" b="1" strike="noStrike" spc="-1" dirty="0" smtClean="0">
                <a:solidFill>
                  <a:srgbClr val="00B050"/>
                </a:solidFill>
                <a:latin typeface="Calibri Light"/>
              </a:rPr>
              <a:t>Challenge - malowanie </a:t>
            </a:r>
            <a:r>
              <a:rPr lang="pl-PL" sz="2800" b="1" strike="noStrike" spc="-1" dirty="0">
                <a:solidFill>
                  <a:srgbClr val="00B050"/>
                </a:solidFill>
                <a:latin typeface="Calibri Light"/>
              </a:rPr>
              <a:t>na folii</a:t>
            </a:r>
            <a:endParaRPr lang="pl-PL" sz="28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22" name="Symbol zastępczy zawartości 3"/>
          <p:cNvPicPr/>
          <p:nvPr/>
        </p:nvPicPr>
        <p:blipFill>
          <a:blip r:embed="rId2"/>
          <a:stretch/>
        </p:blipFill>
        <p:spPr>
          <a:xfrm>
            <a:off x="303545" y="545105"/>
            <a:ext cx="4683470" cy="3347280"/>
          </a:xfrm>
          <a:prstGeom prst="rect">
            <a:avLst/>
          </a:prstGeom>
          <a:ln w="0">
            <a:noFill/>
          </a:ln>
        </p:spPr>
      </p:pic>
      <p:pic>
        <p:nvPicPr>
          <p:cNvPr id="123" name="Obraz 4"/>
          <p:cNvPicPr/>
          <p:nvPr/>
        </p:nvPicPr>
        <p:blipFill>
          <a:blip r:embed="rId3"/>
          <a:stretch/>
        </p:blipFill>
        <p:spPr>
          <a:xfrm>
            <a:off x="670680" y="4035960"/>
            <a:ext cx="7786800" cy="3595680"/>
          </a:xfrm>
          <a:prstGeom prst="rect">
            <a:avLst/>
          </a:prstGeom>
          <a:ln w="0">
            <a:noFill/>
          </a:ln>
        </p:spPr>
      </p:pic>
      <p:pic>
        <p:nvPicPr>
          <p:cNvPr id="124" name="Obraz 5"/>
          <p:cNvPicPr/>
          <p:nvPr/>
        </p:nvPicPr>
        <p:blipFill>
          <a:blip r:embed="rId4"/>
          <a:stretch/>
        </p:blipFill>
        <p:spPr>
          <a:xfrm>
            <a:off x="8869320" y="1923480"/>
            <a:ext cx="2673000" cy="4933080"/>
          </a:xfrm>
          <a:prstGeom prst="rect">
            <a:avLst/>
          </a:prstGeom>
          <a:ln w="0">
            <a:noFill/>
          </a:ln>
        </p:spPr>
      </p:pic>
      <p:pic>
        <p:nvPicPr>
          <p:cNvPr id="125" name="Obraz 6"/>
          <p:cNvPicPr/>
          <p:nvPr/>
        </p:nvPicPr>
        <p:blipFill>
          <a:blip r:embed="rId5"/>
          <a:stretch/>
        </p:blipFill>
        <p:spPr>
          <a:xfrm>
            <a:off x="5066280" y="105120"/>
            <a:ext cx="5463000" cy="252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ja Stock: Delikatne jasno zielone tło. 3d render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8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Zainteresowania, pasje i zawody…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84204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Obraz 160"/>
          <p:cNvPicPr/>
          <p:nvPr/>
        </p:nvPicPr>
        <p:blipFill>
          <a:blip r:embed="rId3"/>
          <a:stretch/>
        </p:blipFill>
        <p:spPr>
          <a:xfrm>
            <a:off x="176220" y="2653259"/>
            <a:ext cx="3457084" cy="3743540"/>
          </a:xfrm>
          <a:prstGeom prst="rect">
            <a:avLst/>
          </a:prstGeom>
          <a:ln w="0">
            <a:noFill/>
          </a:ln>
        </p:spPr>
      </p:pic>
      <p:pic>
        <p:nvPicPr>
          <p:cNvPr id="162" name="Obraz 161"/>
          <p:cNvPicPr/>
          <p:nvPr/>
        </p:nvPicPr>
        <p:blipFill>
          <a:blip r:embed="rId4"/>
          <a:stretch/>
        </p:blipFill>
        <p:spPr>
          <a:xfrm>
            <a:off x="7727763" y="3106134"/>
            <a:ext cx="4294257" cy="3226125"/>
          </a:xfrm>
          <a:prstGeom prst="rect">
            <a:avLst/>
          </a:prstGeom>
          <a:ln w="0">
            <a:noFill/>
          </a:ln>
        </p:spPr>
      </p:pic>
      <p:pic>
        <p:nvPicPr>
          <p:cNvPr id="163" name="Obraz 162"/>
          <p:cNvPicPr/>
          <p:nvPr/>
        </p:nvPicPr>
        <p:blipFill>
          <a:blip r:embed="rId5"/>
          <a:stretch/>
        </p:blipFill>
        <p:spPr>
          <a:xfrm>
            <a:off x="3872418" y="1496320"/>
            <a:ext cx="3664800" cy="486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Zielony Tło, 220000+ Zielony Obrazy tła do pobrania za darmo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pc="-1" dirty="0" smtClean="0">
                <a:solidFill>
                  <a:schemeClr val="dk1"/>
                </a:solidFill>
                <a:latin typeface="Calibri Light"/>
              </a:rPr>
              <a:t>Zapoznanie z zawodem Pana Jacka – sędzia </a:t>
            </a:r>
            <a:r>
              <a:rPr lang="pl-PL" spc="-1" smtClean="0">
                <a:solidFill>
                  <a:schemeClr val="dk1"/>
                </a:solidFill>
                <a:latin typeface="Calibri Light"/>
              </a:rPr>
              <a:t>piłki siatkowej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Obraz 2"/>
          <p:cNvPicPr/>
          <p:nvPr/>
        </p:nvPicPr>
        <p:blipFill>
          <a:blip r:embed="rId3"/>
          <a:stretch/>
        </p:blipFill>
        <p:spPr>
          <a:xfrm>
            <a:off x="1038060" y="2108065"/>
            <a:ext cx="3379680" cy="4359240"/>
          </a:xfrm>
          <a:prstGeom prst="rect">
            <a:avLst/>
          </a:prstGeom>
          <a:ln w="0">
            <a:noFill/>
          </a:ln>
        </p:spPr>
      </p:pic>
      <p:pic>
        <p:nvPicPr>
          <p:cNvPr id="105" name="Obraz 3"/>
          <p:cNvPicPr/>
          <p:nvPr/>
        </p:nvPicPr>
        <p:blipFill>
          <a:blip r:embed="rId4"/>
          <a:stretch/>
        </p:blipFill>
        <p:spPr>
          <a:xfrm>
            <a:off x="8511300" y="1299865"/>
            <a:ext cx="3260160" cy="5167440"/>
          </a:xfrm>
          <a:prstGeom prst="rect">
            <a:avLst/>
          </a:prstGeom>
          <a:ln w="0">
            <a:noFill/>
          </a:ln>
        </p:spPr>
      </p:pic>
      <p:pic>
        <p:nvPicPr>
          <p:cNvPr id="106" name="Obraz 105"/>
          <p:cNvPicPr/>
          <p:nvPr/>
        </p:nvPicPr>
        <p:blipFill>
          <a:blip r:embed="rId5"/>
          <a:stretch/>
        </p:blipFill>
        <p:spPr>
          <a:xfrm>
            <a:off x="4836960" y="1284385"/>
            <a:ext cx="3419640" cy="518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az 10"/>
          <p:cNvPicPr/>
          <p:nvPr/>
        </p:nvPicPr>
        <p:blipFill>
          <a:blip r:embed="rId2"/>
          <a:stretch/>
        </p:blipFill>
        <p:spPr>
          <a:xfrm>
            <a:off x="0" y="7920"/>
            <a:ext cx="12190680" cy="684864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871080" y="1618938"/>
            <a:ext cx="7161681" cy="161893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2800" b="1" strike="noStrike" spc="-1" dirty="0">
                <a:solidFill>
                  <a:srgbClr val="FF0000"/>
                </a:solidFill>
                <a:latin typeface="Calibri Light"/>
              </a:rPr>
              <a:t>Z wizytą u Weterynarza</a:t>
            </a:r>
            <a:endParaRPr lang="pl-PL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2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pl-PL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3" name="Obraz 2"/>
          <p:cNvPicPr/>
          <p:nvPr/>
        </p:nvPicPr>
        <p:blipFill>
          <a:blip r:embed="rId3"/>
          <a:stretch/>
        </p:blipFill>
        <p:spPr>
          <a:xfrm>
            <a:off x="267840" y="1403280"/>
            <a:ext cx="3603240" cy="4807080"/>
          </a:xfrm>
          <a:prstGeom prst="rect">
            <a:avLst/>
          </a:prstGeom>
          <a:ln w="0">
            <a:noFill/>
          </a:ln>
        </p:spPr>
      </p:pic>
      <p:pic>
        <p:nvPicPr>
          <p:cNvPr id="54" name="Obraz 3"/>
          <p:cNvPicPr/>
          <p:nvPr/>
        </p:nvPicPr>
        <p:blipFill>
          <a:blip r:embed="rId4"/>
          <a:stretch/>
        </p:blipFill>
        <p:spPr>
          <a:xfrm>
            <a:off x="7350480" y="191880"/>
            <a:ext cx="3867120" cy="5815800"/>
          </a:xfrm>
          <a:prstGeom prst="rect">
            <a:avLst/>
          </a:prstGeom>
          <a:ln w="0">
            <a:noFill/>
          </a:ln>
        </p:spPr>
      </p:pic>
      <p:pic>
        <p:nvPicPr>
          <p:cNvPr id="55" name="Obraz 4"/>
          <p:cNvPicPr/>
          <p:nvPr/>
        </p:nvPicPr>
        <p:blipFill>
          <a:blip r:embed="rId5"/>
          <a:stretch/>
        </p:blipFill>
        <p:spPr>
          <a:xfrm>
            <a:off x="3365280" y="3373920"/>
            <a:ext cx="4635720" cy="3482640"/>
          </a:xfrm>
          <a:prstGeom prst="rect">
            <a:avLst/>
          </a:prstGeom>
          <a:ln w="0">
            <a:noFill/>
          </a:ln>
        </p:spPr>
      </p:pic>
      <p:sp>
        <p:nvSpPr>
          <p:cNvPr id="56" name="AutoShape 4"/>
          <p:cNvSpPr/>
          <p:nvPr/>
        </p:nvSpPr>
        <p:spPr>
          <a:xfrm>
            <a:off x="307800" y="7920"/>
            <a:ext cx="303480" cy="30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pl-PL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AutoShape 6"/>
          <p:cNvSpPr/>
          <p:nvPr/>
        </p:nvSpPr>
        <p:spPr>
          <a:xfrm>
            <a:off x="460440" y="16020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pl-PL" sz="18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0" y="163440"/>
            <a:ext cx="10253272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3600" b="0" strike="noStrike" spc="-1" dirty="0" smtClean="0">
                <a:solidFill>
                  <a:schemeClr val="dk1"/>
                </a:solidFill>
                <a:latin typeface="Calibri Light"/>
              </a:rPr>
              <a:t>Planszowa świetlica – </a:t>
            </a:r>
            <a:br>
              <a:rPr lang="pl-PL" sz="3600" b="0" strike="noStrike" spc="-1" dirty="0" smtClean="0">
                <a:solidFill>
                  <a:schemeClr val="dk1"/>
                </a:solidFill>
                <a:latin typeface="Calibri Light"/>
              </a:rPr>
            </a:br>
            <a:r>
              <a:rPr lang="pl-PL" sz="3600" b="0" strike="noStrike" spc="-1" dirty="0" smtClean="0">
                <a:solidFill>
                  <a:schemeClr val="dk1"/>
                </a:solidFill>
                <a:latin typeface="Calibri Light"/>
              </a:rPr>
              <a:t>otwieramy </a:t>
            </a:r>
            <a:r>
              <a:rPr lang="pl-PL" sz="3600" b="0" strike="noStrike" spc="-1" dirty="0">
                <a:solidFill>
                  <a:schemeClr val="dk1"/>
                </a:solidFill>
                <a:latin typeface="Calibri Light"/>
              </a:rPr>
              <a:t>paczki </a:t>
            </a:r>
            <a:r>
              <a:rPr lang="pl-PL" sz="3600" b="0" strike="noStrike" spc="-1" dirty="0" smtClean="0">
                <a:solidFill>
                  <a:schemeClr val="dk1"/>
                </a:solidFill>
                <a:latin typeface="Calibri Light"/>
              </a:rPr>
              <a:t>z </a:t>
            </a:r>
            <a:r>
              <a:rPr lang="pl-PL" sz="3600" b="0" strike="noStrike" spc="-1" dirty="0">
                <a:solidFill>
                  <a:schemeClr val="dk1"/>
                </a:solidFill>
                <a:latin typeface="Calibri Light"/>
              </a:rPr>
              <a:t>nowymi grami</a:t>
            </a:r>
            <a:endParaRPr lang="pl-PL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Obraz 2"/>
          <p:cNvPicPr/>
          <p:nvPr/>
        </p:nvPicPr>
        <p:blipFill>
          <a:blip r:embed="rId2"/>
          <a:stretch/>
        </p:blipFill>
        <p:spPr>
          <a:xfrm>
            <a:off x="5757840" y="3679200"/>
            <a:ext cx="4092840" cy="3081240"/>
          </a:xfrm>
          <a:prstGeom prst="rect">
            <a:avLst/>
          </a:prstGeom>
          <a:ln w="0">
            <a:noFill/>
          </a:ln>
        </p:spPr>
      </p:pic>
      <p:pic>
        <p:nvPicPr>
          <p:cNvPr id="109" name="Obraz 3"/>
          <p:cNvPicPr/>
          <p:nvPr/>
        </p:nvPicPr>
        <p:blipFill>
          <a:blip r:embed="rId3"/>
          <a:stretch/>
        </p:blipFill>
        <p:spPr>
          <a:xfrm>
            <a:off x="372600" y="2130120"/>
            <a:ext cx="5210280" cy="3922560"/>
          </a:xfrm>
          <a:prstGeom prst="rect">
            <a:avLst/>
          </a:prstGeom>
          <a:ln w="0">
            <a:noFill/>
          </a:ln>
        </p:spPr>
      </p:pic>
      <p:pic>
        <p:nvPicPr>
          <p:cNvPr id="110" name="Obraz 4"/>
          <p:cNvPicPr/>
          <p:nvPr/>
        </p:nvPicPr>
        <p:blipFill>
          <a:blip r:embed="rId4"/>
          <a:stretch/>
        </p:blipFill>
        <p:spPr>
          <a:xfrm rot="1002000">
            <a:off x="7303492" y="922200"/>
            <a:ext cx="4572569" cy="306189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4" descr="Najpopularniejsze gry planszowe dla dzieci w wieku 6–8 lat - Allegro.pl"/>
          <p:cNvPicPr/>
          <p:nvPr/>
        </p:nvPicPr>
        <p:blipFill>
          <a:blip r:embed="rId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Planszowa świetlica – gościliśmy przedszkolaków z grupy Elfy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Symbol zastępczy zawartości 3"/>
          <p:cNvPicPr/>
          <p:nvPr/>
        </p:nvPicPr>
        <p:blipFill>
          <a:blip r:embed="rId3"/>
          <a:stretch/>
        </p:blipFill>
        <p:spPr>
          <a:xfrm rot="5400000">
            <a:off x="-410400" y="3974760"/>
            <a:ext cx="3293640" cy="2469960"/>
          </a:xfrm>
          <a:prstGeom prst="rect">
            <a:avLst/>
          </a:prstGeom>
          <a:ln w="0">
            <a:noFill/>
          </a:ln>
        </p:spPr>
      </p:pic>
      <p:pic>
        <p:nvPicPr>
          <p:cNvPr id="144" name="Obraz 4"/>
          <p:cNvPicPr/>
          <p:nvPr/>
        </p:nvPicPr>
        <p:blipFill>
          <a:blip r:embed="rId4"/>
          <a:stretch/>
        </p:blipFill>
        <p:spPr>
          <a:xfrm rot="10800000">
            <a:off x="6386400" y="2677680"/>
            <a:ext cx="5563800" cy="3863520"/>
          </a:xfrm>
          <a:prstGeom prst="rect">
            <a:avLst/>
          </a:prstGeom>
          <a:ln w="0">
            <a:noFill/>
          </a:ln>
        </p:spPr>
      </p:pic>
      <p:pic>
        <p:nvPicPr>
          <p:cNvPr id="145" name="Obraz 5"/>
          <p:cNvPicPr/>
          <p:nvPr/>
        </p:nvPicPr>
        <p:blipFill>
          <a:blip r:embed="rId5"/>
          <a:stretch/>
        </p:blipFill>
        <p:spPr>
          <a:xfrm rot="5400000">
            <a:off x="1912720" y="2323120"/>
            <a:ext cx="5032000" cy="398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Najpopularniejsze gry planszowe dla dzieci w wieku 6–8 lat - Allegro.pl"/>
          <p:cNvPicPr/>
          <p:nvPr/>
        </p:nvPicPr>
        <p:blipFill>
          <a:blip r:embed="rId2"/>
          <a:stretch/>
        </p:blipFill>
        <p:spPr>
          <a:xfrm>
            <a:off x="1320" y="16920"/>
            <a:ext cx="12190680" cy="6694560"/>
          </a:xfrm>
          <a:prstGeom prst="rect">
            <a:avLst/>
          </a:prstGeom>
          <a:ln w="0">
            <a:noFill/>
          </a:ln>
        </p:spPr>
      </p:pic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963113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Planszowa świetlica 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Symbol zastępczy zawartości 3"/>
          <p:cNvPicPr/>
          <p:nvPr/>
        </p:nvPicPr>
        <p:blipFill>
          <a:blip r:embed="rId3"/>
          <a:stretch/>
        </p:blipFill>
        <p:spPr>
          <a:xfrm rot="5400000">
            <a:off x="-353160" y="2874240"/>
            <a:ext cx="4351320" cy="3323160"/>
          </a:xfrm>
          <a:prstGeom prst="rect">
            <a:avLst/>
          </a:prstGeom>
          <a:ln w="0">
            <a:noFill/>
          </a:ln>
        </p:spPr>
      </p:pic>
      <p:pic>
        <p:nvPicPr>
          <p:cNvPr id="149" name="Obraz 4"/>
          <p:cNvPicPr/>
          <p:nvPr/>
        </p:nvPicPr>
        <p:blipFill>
          <a:blip r:embed="rId4"/>
          <a:stretch/>
        </p:blipFill>
        <p:spPr>
          <a:xfrm rot="5400000">
            <a:off x="7133400" y="2152080"/>
            <a:ext cx="5280120" cy="4125960"/>
          </a:xfrm>
          <a:prstGeom prst="rect">
            <a:avLst/>
          </a:prstGeom>
          <a:ln w="0">
            <a:noFill/>
          </a:ln>
        </p:spPr>
      </p:pic>
      <p:pic>
        <p:nvPicPr>
          <p:cNvPr id="150" name="Obraz 5"/>
          <p:cNvPicPr/>
          <p:nvPr/>
        </p:nvPicPr>
        <p:blipFill>
          <a:blip r:embed="rId5"/>
          <a:stretch/>
        </p:blipFill>
        <p:spPr>
          <a:xfrm rot="5400000">
            <a:off x="3499560" y="1716480"/>
            <a:ext cx="5166000" cy="5113800"/>
          </a:xfrm>
          <a:prstGeom prst="rect">
            <a:avLst/>
          </a:prstGeom>
          <a:ln w="0">
            <a:noFill/>
          </a:ln>
        </p:spPr>
      </p:pic>
      <p:sp>
        <p:nvSpPr>
          <p:cNvPr id="2" name="pole tekstowe 1"/>
          <p:cNvSpPr txBox="1"/>
          <p:nvPr/>
        </p:nvSpPr>
        <p:spPr>
          <a:xfrm flipH="1">
            <a:off x="7120328" y="365040"/>
            <a:ext cx="4257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Ostatni wtorek miesiąca zapraszamy społeczność szkolną do gier planszówek Naszej Księgarni w holu głównym szkoły.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Planszowe wtorki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Symbol zastępczy zawartości 3"/>
          <p:cNvPicPr/>
          <p:nvPr/>
        </p:nvPicPr>
        <p:blipFill>
          <a:blip r:embed="rId2"/>
          <a:stretch/>
        </p:blipFill>
        <p:spPr>
          <a:xfrm rot="5400000">
            <a:off x="-543960" y="3050640"/>
            <a:ext cx="4351320" cy="3263400"/>
          </a:xfrm>
          <a:prstGeom prst="rect">
            <a:avLst/>
          </a:prstGeom>
          <a:ln w="0">
            <a:noFill/>
          </a:ln>
        </p:spPr>
      </p:pic>
      <p:pic>
        <p:nvPicPr>
          <p:cNvPr id="158" name="Obraz 4"/>
          <p:cNvPicPr/>
          <p:nvPr/>
        </p:nvPicPr>
        <p:blipFill>
          <a:blip r:embed="rId3"/>
          <a:stretch/>
        </p:blipFill>
        <p:spPr>
          <a:xfrm rot="5400000">
            <a:off x="6969840" y="1518333"/>
            <a:ext cx="5968440" cy="4475880"/>
          </a:xfrm>
          <a:prstGeom prst="rect">
            <a:avLst/>
          </a:prstGeom>
          <a:ln w="0"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5064" y="1822800"/>
            <a:ext cx="4954752" cy="371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b="1" dirty="0" smtClean="0">
                <a:solidFill>
                  <a:srgbClr val="FF0000"/>
                </a:solidFill>
              </a:rPr>
              <a:t>11 listopada</a:t>
            </a:r>
            <a:endParaRPr lang="pl-PL" sz="6600" b="1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631"/>
            <a:ext cx="5831173" cy="49688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74" y="2822165"/>
            <a:ext cx="6360826" cy="40358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73" y="-34811"/>
            <a:ext cx="6360827" cy="28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8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braz 9"/>
          <p:cNvPicPr/>
          <p:nvPr/>
        </p:nvPicPr>
        <p:blipFill>
          <a:blip r:embed="rId2"/>
          <a:stretch/>
        </p:blipFill>
        <p:spPr>
          <a:xfrm>
            <a:off x="0" y="-209862"/>
            <a:ext cx="12133440" cy="6864840"/>
          </a:xfrm>
          <a:prstGeom prst="rect">
            <a:avLst/>
          </a:prstGeom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5400" b="1" i="1" u="sng" strike="noStrike" spc="-1">
                <a:solidFill>
                  <a:srgbClr val="C00000"/>
                </a:solidFill>
                <a:uFillTx/>
                <a:latin typeface="Calibri Light"/>
              </a:rPr>
              <a:t>Wycieczka do Rzeszowa</a:t>
            </a:r>
            <a:endParaRPr lang="pl-PL" sz="5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28" name="Tabela 2"/>
          <p:cNvGraphicFramePr/>
          <p:nvPr/>
        </p:nvGraphicFramePr>
        <p:xfrm>
          <a:off x="1028880" y="1502280"/>
          <a:ext cx="9063000" cy="767160"/>
        </p:xfrm>
        <a:graphic>
          <a:graphicData uri="http://schemas.openxmlformats.org/drawingml/2006/table">
            <a:tbl>
              <a:tblPr/>
              <a:tblGrid>
                <a:gridCol w="90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7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sz="1800"/>
                        <a:t/>
                      </a:r>
                      <a:br>
                        <a:rPr sz="1800"/>
                      </a:br>
                      <a:r>
                        <a:rPr lang="pl-PL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Integracyjna wycieczka świetlicowa do Rzeszowa, zwiedzanie Muzeum Dobranocek i Papugarni. </a:t>
                      </a:r>
                      <a:endParaRPr lang="pl-PL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9" name="Obraz 3"/>
          <p:cNvPicPr/>
          <p:nvPr/>
        </p:nvPicPr>
        <p:blipFill>
          <a:blip r:embed="rId3"/>
          <a:stretch/>
        </p:blipFill>
        <p:spPr>
          <a:xfrm>
            <a:off x="274320" y="2269800"/>
            <a:ext cx="2674800" cy="2013480"/>
          </a:xfrm>
          <a:prstGeom prst="rect">
            <a:avLst/>
          </a:prstGeom>
          <a:ln w="0">
            <a:noFill/>
          </a:ln>
        </p:spPr>
      </p:pic>
      <p:pic>
        <p:nvPicPr>
          <p:cNvPr id="130" name="Obraz 4"/>
          <p:cNvPicPr/>
          <p:nvPr/>
        </p:nvPicPr>
        <p:blipFill>
          <a:blip r:embed="rId4"/>
          <a:stretch/>
        </p:blipFill>
        <p:spPr>
          <a:xfrm rot="956400">
            <a:off x="8728957" y="2641844"/>
            <a:ext cx="2725847" cy="3581592"/>
          </a:xfrm>
          <a:prstGeom prst="rect">
            <a:avLst/>
          </a:prstGeom>
          <a:ln w="0">
            <a:noFill/>
          </a:ln>
        </p:spPr>
      </p:pic>
      <p:pic>
        <p:nvPicPr>
          <p:cNvPr id="131" name="Obraz 6"/>
          <p:cNvPicPr/>
          <p:nvPr/>
        </p:nvPicPr>
        <p:blipFill>
          <a:blip r:embed="rId5"/>
          <a:stretch/>
        </p:blipFill>
        <p:spPr>
          <a:xfrm>
            <a:off x="3696480" y="2336400"/>
            <a:ext cx="3672720" cy="2764800"/>
          </a:xfrm>
          <a:prstGeom prst="rect">
            <a:avLst/>
          </a:prstGeom>
          <a:ln w="0">
            <a:noFill/>
          </a:ln>
        </p:spPr>
      </p:pic>
      <p:pic>
        <p:nvPicPr>
          <p:cNvPr id="132" name="Obraz 7"/>
          <p:cNvPicPr/>
          <p:nvPr/>
        </p:nvPicPr>
        <p:blipFill>
          <a:blip r:embed="rId6"/>
          <a:stretch/>
        </p:blipFill>
        <p:spPr>
          <a:xfrm>
            <a:off x="5887080" y="4273200"/>
            <a:ext cx="3416400" cy="2571840"/>
          </a:xfrm>
          <a:prstGeom prst="rect">
            <a:avLst/>
          </a:prstGeom>
          <a:ln w="0">
            <a:noFill/>
          </a:ln>
        </p:spPr>
      </p:pic>
      <p:pic>
        <p:nvPicPr>
          <p:cNvPr id="133" name="Obraz 11"/>
          <p:cNvPicPr/>
          <p:nvPr/>
        </p:nvPicPr>
        <p:blipFill>
          <a:blip r:embed="rId7"/>
          <a:stretch/>
        </p:blipFill>
        <p:spPr>
          <a:xfrm>
            <a:off x="1853280" y="4036320"/>
            <a:ext cx="2122920" cy="282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Plakat Liście dżungli i papuga, wzór. 3d wektorowy realistyczny tło -  Grafinia.pl"/>
          <p:cNvPicPr/>
          <p:nvPr/>
        </p:nvPicPr>
        <p:blipFill>
          <a:blip r:embed="rId2"/>
          <a:stretch/>
        </p:blipFill>
        <p:spPr>
          <a:xfrm>
            <a:off x="0" y="58320"/>
            <a:ext cx="12176640" cy="6798240"/>
          </a:xfrm>
          <a:prstGeom prst="rect">
            <a:avLst/>
          </a:prstGeom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>
                <a:solidFill>
                  <a:schemeClr val="bg1"/>
                </a:solidFill>
                <a:latin typeface="Calibri Light"/>
              </a:rPr>
              <a:t>…</a:t>
            </a:r>
            <a:r>
              <a:rPr lang="pl-PL" sz="9600" b="0" strike="noStrike" spc="-1" dirty="0" err="1">
                <a:solidFill>
                  <a:schemeClr val="bg1"/>
                </a:solidFill>
                <a:latin typeface="Calibri Light"/>
              </a:rPr>
              <a:t>papugarni</a:t>
            </a:r>
            <a:r>
              <a:rPr lang="pl-PL" sz="10700" b="0" strike="noStrike" spc="-1" dirty="0" err="1">
                <a:solidFill>
                  <a:schemeClr val="bg1"/>
                </a:solidFill>
                <a:latin typeface="Calibri Light"/>
              </a:rPr>
              <a:t>a</a:t>
            </a:r>
            <a:endParaRPr lang="pl-PL" sz="107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36" name="Obraz 2"/>
          <p:cNvPicPr/>
          <p:nvPr/>
        </p:nvPicPr>
        <p:blipFill>
          <a:blip r:embed="rId3"/>
          <a:stretch/>
        </p:blipFill>
        <p:spPr>
          <a:xfrm>
            <a:off x="189720" y="1690560"/>
            <a:ext cx="2369160" cy="2753280"/>
          </a:xfrm>
          <a:prstGeom prst="rect">
            <a:avLst/>
          </a:prstGeom>
          <a:ln w="0">
            <a:noFill/>
          </a:ln>
        </p:spPr>
      </p:pic>
      <p:pic>
        <p:nvPicPr>
          <p:cNvPr id="137" name="Obraz 3"/>
          <p:cNvPicPr/>
          <p:nvPr/>
        </p:nvPicPr>
        <p:blipFill>
          <a:blip r:embed="rId4"/>
          <a:stretch/>
        </p:blipFill>
        <p:spPr>
          <a:xfrm>
            <a:off x="7232040" y="58320"/>
            <a:ext cx="4944600" cy="3722760"/>
          </a:xfrm>
          <a:prstGeom prst="rect">
            <a:avLst/>
          </a:prstGeom>
          <a:ln w="0">
            <a:noFill/>
          </a:ln>
        </p:spPr>
      </p:pic>
      <p:pic>
        <p:nvPicPr>
          <p:cNvPr id="138" name="Obraz 4"/>
          <p:cNvPicPr/>
          <p:nvPr/>
        </p:nvPicPr>
        <p:blipFill>
          <a:blip r:embed="rId5"/>
          <a:stretch/>
        </p:blipFill>
        <p:spPr>
          <a:xfrm>
            <a:off x="3514320" y="1920240"/>
            <a:ext cx="3716280" cy="4936320"/>
          </a:xfrm>
          <a:prstGeom prst="rect">
            <a:avLst/>
          </a:prstGeom>
          <a:ln w="0">
            <a:noFill/>
          </a:ln>
        </p:spPr>
      </p:pic>
      <p:pic>
        <p:nvPicPr>
          <p:cNvPr id="139" name="Obraz 5"/>
          <p:cNvPicPr/>
          <p:nvPr/>
        </p:nvPicPr>
        <p:blipFill>
          <a:blip r:embed="rId6"/>
          <a:stretch/>
        </p:blipFill>
        <p:spPr>
          <a:xfrm>
            <a:off x="7246080" y="3724200"/>
            <a:ext cx="4944600" cy="3132360"/>
          </a:xfrm>
          <a:prstGeom prst="rect">
            <a:avLst/>
          </a:prstGeom>
          <a:ln w="0">
            <a:noFill/>
          </a:ln>
        </p:spPr>
      </p:pic>
      <p:pic>
        <p:nvPicPr>
          <p:cNvPr id="140" name="Obraz 6"/>
          <p:cNvPicPr/>
          <p:nvPr/>
        </p:nvPicPr>
        <p:blipFill>
          <a:blip r:embed="rId7"/>
          <a:stretch/>
        </p:blipFill>
        <p:spPr>
          <a:xfrm>
            <a:off x="1302840" y="3905640"/>
            <a:ext cx="2221200" cy="295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 dirty="0">
                <a:solidFill>
                  <a:schemeClr val="dk1"/>
                </a:solidFill>
                <a:latin typeface="Calibri Light"/>
              </a:rPr>
              <a:t>Podziękowania dla </a:t>
            </a:r>
            <a:r>
              <a:rPr lang="pl-PL" sz="4400" b="0" strike="noStrike" spc="-1" dirty="0" smtClean="0">
                <a:solidFill>
                  <a:schemeClr val="dk1"/>
                </a:solidFill>
                <a:latin typeface="Calibri Light"/>
              </a:rPr>
              <a:t>rodziców za wsparcie finansowe świetlicy.</a:t>
            </a:r>
            <a:endParaRPr lang="pl-PL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934" y="2503126"/>
            <a:ext cx="4896614" cy="381313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b="5874"/>
          <a:stretch/>
        </p:blipFill>
        <p:spPr>
          <a:xfrm>
            <a:off x="6290872" y="1185979"/>
            <a:ext cx="3567660" cy="5672022"/>
          </a:xfrm>
          <a:prstGeom prst="rect">
            <a:avLst/>
          </a:prstGeom>
        </p:spPr>
      </p:pic>
      <p:sp>
        <p:nvSpPr>
          <p:cNvPr id="4" name="AutoShape 2" descr="Tło czerwone płatki róż | Premium Wek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zerwone Płatki Róż Tło, Czerwony, Róża, Płatki Obraz tła do pobrania za  dar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</a:t>
            </a:r>
            <a:r>
              <a:rPr lang="pl-PL" b="1" dirty="0" smtClean="0"/>
              <a:t>Opracowała: Karolina Gałka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28529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263520" y="-15840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Dzień Jeża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Symbol zastępczy zawartości 3"/>
          <p:cNvPicPr/>
          <p:nvPr/>
        </p:nvPicPr>
        <p:blipFill>
          <a:blip r:embed="rId2"/>
          <a:stretch/>
        </p:blipFill>
        <p:spPr>
          <a:xfrm>
            <a:off x="3282846" y="243720"/>
            <a:ext cx="5550474" cy="3085560"/>
          </a:xfrm>
          <a:prstGeom prst="rect">
            <a:avLst/>
          </a:prstGeom>
          <a:ln w="0">
            <a:noFill/>
          </a:ln>
        </p:spPr>
      </p:pic>
      <p:pic>
        <p:nvPicPr>
          <p:cNvPr id="60" name="Obraz 4"/>
          <p:cNvPicPr/>
          <p:nvPr/>
        </p:nvPicPr>
        <p:blipFill>
          <a:blip r:embed="rId3"/>
          <a:stretch/>
        </p:blipFill>
        <p:spPr>
          <a:xfrm>
            <a:off x="8834760" y="205920"/>
            <a:ext cx="3165840" cy="6856560"/>
          </a:xfrm>
          <a:prstGeom prst="rect">
            <a:avLst/>
          </a:prstGeom>
          <a:ln w="0">
            <a:noFill/>
          </a:ln>
        </p:spPr>
      </p:pic>
      <p:pic>
        <p:nvPicPr>
          <p:cNvPr id="61" name="Obraz 5"/>
          <p:cNvPicPr/>
          <p:nvPr/>
        </p:nvPicPr>
        <p:blipFill>
          <a:blip r:embed="rId4"/>
          <a:stretch/>
        </p:blipFill>
        <p:spPr>
          <a:xfrm>
            <a:off x="805320" y="3368520"/>
            <a:ext cx="7383600" cy="34092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2" name="Tabela 2"/>
          <p:cNvGraphicFramePr/>
          <p:nvPr>
            <p:extLst>
              <p:ext uri="{D42A27DB-BD31-4B8C-83A1-F6EECF244321}">
                <p14:modId xmlns:p14="http://schemas.microsoft.com/office/powerpoint/2010/main" val="2815164682"/>
              </p:ext>
            </p:extLst>
          </p:nvPr>
        </p:nvGraphicFramePr>
        <p:xfrm>
          <a:off x="109440" y="849239"/>
          <a:ext cx="3464492" cy="2373645"/>
        </p:xfrm>
        <a:graphic>
          <a:graphicData uri="http://schemas.openxmlformats.org/drawingml/2006/table">
            <a:tbl>
              <a:tblPr/>
              <a:tblGrid>
                <a:gridCol w="3147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159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Dzień jeża - zapoznanie </a:t>
                      </a:r>
                      <a:endParaRPr lang="pl-PL" sz="1800" b="0" strike="noStrike" spc="-1" dirty="0" smtClean="0">
                        <a:solidFill>
                          <a:schemeClr val="dk1"/>
                        </a:solidFill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strike="noStrike" spc="-1" dirty="0" smtClean="0">
                          <a:solidFill>
                            <a:schemeClr val="dk1"/>
                          </a:solidFill>
                          <a:latin typeface="Calibri"/>
                        </a:rPr>
                        <a:t>z </a:t>
                      </a:r>
                      <a:r>
                        <a:rPr lang="pl-PL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ciekawostkami dotyczącymi życia jeży, praca przestrzenna: jeż z ziemniaka i wykałaczek, wystawka prac. Gazetka tematyczna. </a:t>
                      </a:r>
                      <a:endParaRPr lang="pl-PL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strike="noStrike" spc="-1" dirty="0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055">
                <a:tc>
                  <a:txBody>
                    <a:bodyPr/>
                    <a:lstStyle/>
                    <a:p>
                      <a:endParaRPr lang="pl-PL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360" marR="936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strike="noStrike" spc="-1" dirty="0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360" marR="936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l-PL" sz="4400" b="0" strike="noStrike" spc="-1">
                <a:solidFill>
                  <a:schemeClr val="dk1"/>
                </a:solidFill>
                <a:latin typeface="Calibri Light"/>
              </a:rPr>
              <a:t>Andrzejki</a:t>
            </a: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90000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Obraz 64"/>
          <p:cNvPicPr/>
          <p:nvPr/>
        </p:nvPicPr>
        <p:blipFill>
          <a:blip r:embed="rId2"/>
          <a:stretch/>
        </p:blipFill>
        <p:spPr>
          <a:xfrm>
            <a:off x="20160" y="3420000"/>
            <a:ext cx="7265060" cy="3437640"/>
          </a:xfrm>
          <a:prstGeom prst="rect">
            <a:avLst/>
          </a:prstGeom>
          <a:ln w="0">
            <a:noFill/>
          </a:ln>
        </p:spPr>
      </p:pic>
      <p:pic>
        <p:nvPicPr>
          <p:cNvPr id="66" name="Obraz 65"/>
          <p:cNvPicPr/>
          <p:nvPr/>
        </p:nvPicPr>
        <p:blipFill>
          <a:blip r:embed="rId3"/>
          <a:stretch/>
        </p:blipFill>
        <p:spPr>
          <a:xfrm>
            <a:off x="9025200" y="0"/>
            <a:ext cx="3166560" cy="6857280"/>
          </a:xfrm>
          <a:prstGeom prst="rect">
            <a:avLst/>
          </a:prstGeom>
          <a:ln w="0">
            <a:noFill/>
          </a:ln>
        </p:spPr>
      </p:pic>
      <p:pic>
        <p:nvPicPr>
          <p:cNvPr id="67" name="Obraz 66"/>
          <p:cNvPicPr/>
          <p:nvPr/>
        </p:nvPicPr>
        <p:blipFill>
          <a:blip r:embed="rId4"/>
          <a:stretch/>
        </p:blipFill>
        <p:spPr>
          <a:xfrm>
            <a:off x="3240000" y="35640"/>
            <a:ext cx="5784840" cy="3786852"/>
          </a:xfrm>
          <a:prstGeom prst="rect">
            <a:avLst/>
          </a:prstGeom>
          <a:ln w="0">
            <a:noFill/>
          </a:ln>
        </p:spPr>
      </p:pic>
      <p:pic>
        <p:nvPicPr>
          <p:cNvPr id="69" name="Obraz 68"/>
          <p:cNvPicPr/>
          <p:nvPr/>
        </p:nvPicPr>
        <p:blipFill>
          <a:blip r:embed="rId5"/>
          <a:stretch/>
        </p:blipFill>
        <p:spPr>
          <a:xfrm>
            <a:off x="0" y="360"/>
            <a:ext cx="3239640" cy="4541660"/>
          </a:xfrm>
          <a:prstGeom prst="rect">
            <a:avLst/>
          </a:prstGeom>
          <a:ln w="0">
            <a:noFill/>
          </a:ln>
        </p:spPr>
      </p:pic>
      <p:sp>
        <p:nvSpPr>
          <p:cNvPr id="70" name="Prostokąt 69"/>
          <p:cNvSpPr/>
          <p:nvPr/>
        </p:nvSpPr>
        <p:spPr>
          <a:xfrm>
            <a:off x="6660000" y="3060000"/>
            <a:ext cx="360" cy="17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Objaśnienie prostokątne zaokrąglone 70"/>
          <p:cNvSpPr/>
          <p:nvPr/>
        </p:nvSpPr>
        <p:spPr>
          <a:xfrm>
            <a:off x="3957402" y="2758190"/>
            <a:ext cx="1573967" cy="647410"/>
          </a:xfrm>
          <a:prstGeom prst="wedgeRoundRectCallout">
            <a:avLst>
              <a:gd name="adj1" fmla="val -30324"/>
              <a:gd name="adj2" fmla="val 158333"/>
              <a:gd name="adj3" fmla="val 16667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Arial"/>
              </a:rPr>
              <a:t>Andrzejki</a:t>
            </a:r>
          </a:p>
          <a:p>
            <a:pPr algn="ct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Międzynarodowy Dzień Praw Dziecka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8780"/>
            <a:ext cx="6280878" cy="49992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80" y="1858780"/>
            <a:ext cx="5911120" cy="4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2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lo Kwiaty Zdjęcia - darmowe pobieranie na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2976"/>
            <a:ext cx="12191999" cy="683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3259" y="1514006"/>
            <a:ext cx="5861154" cy="2290579"/>
          </a:xfrm>
        </p:spPr>
        <p:txBody>
          <a:bodyPr/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Projekt „Aktywna Świetlica”. Miejsce pełne pomysłów. Edycja I: Polska od A do Z. </a:t>
            </a:r>
            <a:r>
              <a:rPr lang="pl-PL" sz="2800" b="1" dirty="0">
                <a:solidFill>
                  <a:srgbClr val="0070C0"/>
                </a:solidFill>
              </a:rPr>
              <a:t>ł</a:t>
            </a:r>
            <a:r>
              <a:rPr lang="pl-PL" sz="2800" b="1" dirty="0" smtClean="0">
                <a:solidFill>
                  <a:srgbClr val="0070C0"/>
                </a:solidFill>
              </a:rPr>
              <a:t>owickie </a:t>
            </a:r>
            <a:r>
              <a:rPr lang="pl-PL" sz="2800" b="1" dirty="0" smtClean="0">
                <a:solidFill>
                  <a:srgbClr val="0070C0"/>
                </a:solidFill>
              </a:rPr>
              <a:t>tańce i wycinanki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/>
          <p:nvPr/>
        </p:nvPicPr>
        <p:blipFill>
          <a:blip r:embed="rId3"/>
          <a:stretch/>
        </p:blipFill>
        <p:spPr>
          <a:xfrm>
            <a:off x="8634334" y="1689120"/>
            <a:ext cx="3123495" cy="4733216"/>
          </a:xfrm>
          <a:prstGeom prst="rect">
            <a:avLst/>
          </a:prstGeom>
          <a:ln w="0"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83" y="4240250"/>
            <a:ext cx="5244003" cy="24219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" y="1892704"/>
            <a:ext cx="2293209" cy="49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7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628652"/>
          </a:xfrm>
        </p:spPr>
        <p:txBody>
          <a:bodyPr/>
          <a:lstStyle/>
          <a:p>
            <a:r>
              <a:rPr lang="pl-PL" sz="3600" dirty="0" smtClean="0"/>
              <a:t>Symbole Polskich Miast w ramach projektu „Aktywna Świetlica. Miejsce pełne pomysłów. Edycja I:                   Polska od A do Z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331"/>
            <a:ext cx="4736892" cy="3552669"/>
          </a:xfrm>
          <a:prstGeom prst="rect">
            <a:avLst/>
          </a:prstGeom>
        </p:spPr>
      </p:pic>
      <p:sp>
        <p:nvSpPr>
          <p:cNvPr id="4" name="AutoShape 2" descr="image00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73" y="3342161"/>
            <a:ext cx="4681928" cy="35158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672" y="1495307"/>
            <a:ext cx="3765264" cy="282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6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</a:t>
            </a:r>
            <a:r>
              <a:rPr lang="pl-PL" dirty="0"/>
              <a:t>Ż</a:t>
            </a:r>
            <a:r>
              <a:rPr lang="pl-PL" dirty="0" smtClean="0"/>
              <a:t>yczliwości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18"/>
            <a:ext cx="4909479" cy="28401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72" y="0"/>
            <a:ext cx="4257328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" y="1417142"/>
            <a:ext cx="4911159" cy="260067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04" y="0"/>
            <a:ext cx="301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971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602</Words>
  <Application>Microsoft Office PowerPoint</Application>
  <PresentationFormat>Panoramiczny</PresentationFormat>
  <Paragraphs>42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Motyw pakietu Office</vt:lpstr>
      <vt:lpstr>Świetlicowe to i owo… listopad</vt:lpstr>
      <vt:lpstr>Dzień Wynalazków</vt:lpstr>
      <vt:lpstr>11 listopada</vt:lpstr>
      <vt:lpstr>Dzień Jeża</vt:lpstr>
      <vt:lpstr>Andrzejki</vt:lpstr>
      <vt:lpstr>Międzynarodowy Dzień Praw Dziecka</vt:lpstr>
      <vt:lpstr>Projekt „Aktywna Świetlica”. Miejsce pełne pomysłów. Edycja I: Polska od A do Z. łowickie tańce i wycinanki</vt:lpstr>
      <vt:lpstr>Symbole Polskich Miast w ramach projektu „Aktywna Świetlica. Miejsce pełne pomysłów. Edycja I:                   Polska od A do Z</vt:lpstr>
      <vt:lpstr>Dzień Życzliwości</vt:lpstr>
      <vt:lpstr>Światowy Dzień Pluszowego Misia</vt:lpstr>
      <vt:lpstr>Dzień Tabliczki Mnożenia</vt:lpstr>
      <vt:lpstr>Szkolne Dni Profilaktyki  „Zamiast ekranu - życie w realu” - pasje, konkurs plastyczny, challange, zainteresowania i zawody.</vt:lpstr>
      <vt:lpstr>Pasje Pani Beatki</vt:lpstr>
      <vt:lpstr>Prezentacja programu PowerPoint</vt:lpstr>
      <vt:lpstr>Pasje Pani Grażynki-podróżowanie</vt:lpstr>
      <vt:lpstr>Pasje Pani Renatki - decoupage</vt:lpstr>
      <vt:lpstr>Konkurs plastyczny – „Mój czas OFF LINE, co robię zamiast Internetu” – dzieci ze świetlicy przygotowały 24 prace.</vt:lpstr>
      <vt:lpstr>Challange - zabawy sportowe na holu świetlicy </vt:lpstr>
      <vt:lpstr>Challange - zabawy z chustą animacyjną</vt:lpstr>
      <vt:lpstr>Challange - tańce na korytarzu</vt:lpstr>
      <vt:lpstr>Challange – gry na holu świetlicy</vt:lpstr>
      <vt:lpstr>Challenge - malowanie na folii</vt:lpstr>
      <vt:lpstr>Zainteresowania, pasje i zawody…</vt:lpstr>
      <vt:lpstr>Zapoznanie z zawodem Pana Jacka – sędzia piłki siatkowej</vt:lpstr>
      <vt:lpstr>Z wizytą u Weterynarza</vt:lpstr>
      <vt:lpstr>Planszowa świetlica –  otwieramy paczki z nowymi grami</vt:lpstr>
      <vt:lpstr>Planszowa świetlica – gościliśmy przedszkolaków z grupy Elfy</vt:lpstr>
      <vt:lpstr>Planszowa świetlica </vt:lpstr>
      <vt:lpstr>Planszowe wtorki</vt:lpstr>
      <vt:lpstr>Wycieczka do Rzeszowa</vt:lpstr>
      <vt:lpstr>…papugarnia</vt:lpstr>
      <vt:lpstr>Podziękowania dla rodziców za wsparcie finansowe świetlicy.</vt:lpstr>
      <vt:lpstr>                                             Opracowała: Karolina Gałka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Karolina Gałka</dc:creator>
  <dc:description/>
  <cp:lastModifiedBy>Karolina Gałka</cp:lastModifiedBy>
  <cp:revision>54</cp:revision>
  <dcterms:created xsi:type="dcterms:W3CDTF">2024-11-26T07:44:50Z</dcterms:created>
  <dcterms:modified xsi:type="dcterms:W3CDTF">2024-12-12T16:41:45Z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Panoramiczny</vt:lpwstr>
  </property>
  <property fmtid="{D5CDD505-2E9C-101B-9397-08002B2CF9AE}" pid="3" name="Slides">
    <vt:i4>27</vt:i4>
  </property>
</Properties>
</file>